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0" r:id="rId1"/>
  </p:sldMasterIdLst>
  <p:sldIdLst>
    <p:sldId id="256" r:id="rId2"/>
    <p:sldId id="257" r:id="rId3"/>
    <p:sldId id="261" r:id="rId4"/>
    <p:sldId id="268" r:id="rId5"/>
    <p:sldId id="266" r:id="rId6"/>
    <p:sldId id="267" r:id="rId7"/>
    <p:sldId id="258" r:id="rId8"/>
    <p:sldId id="259" r:id="rId9"/>
    <p:sldId id="260" r:id="rId10"/>
    <p:sldId id="262" r:id="rId11"/>
    <p:sldId id="263" r:id="rId12"/>
    <p:sldId id="264" r:id="rId13"/>
    <p:sldId id="265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D572E0A2-C5D6-AB4E-87E9-62982680CD40}" type="datetimeFigureOut">
              <a:rPr lang="en-US" smtClean="0"/>
              <a:pPr/>
              <a:t>1/19/09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F739CDBB-5560-EB48-BDCE-3082FA3FB1E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Succeeding with Difficult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 Toni Gullekson and Jennifer Byse</a:t>
            </a:r>
            <a:endParaRPr lang="en-US" dirty="0"/>
          </a:p>
        </p:txBody>
      </p:sp>
      <p:pic>
        <p:nvPicPr>
          <p:cNvPr id="4" name="Picture 3" descr="IMG_18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352800"/>
            <a:ext cx="3733800" cy="24892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Justice / Revenge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this look like?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Student is looking for something to be “FAIR”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Could be revenge against other students or teacher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Targets another student 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Cuts in line, turns around and pushes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Appropriate Responses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Separate student from targeted student(s)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Immediate feedback on appropriateness of behavior</a:t>
            </a:r>
          </a:p>
          <a:p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Escape / Avoidance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this look like?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Students is avoiding a given request or assignment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Student has difficulties during the same activities every day (IE, math, lunch, tutoring, lunch)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Appropriate Responses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Be observant of the things that occur before the behavior 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Follow through on activities after the behavior subsides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Expression of self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this look like?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Student has difficulty with social situations understanding rules and appropriate behavior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Ex) Students are playing tag and one student throws another on the ground.</a:t>
            </a:r>
          </a:p>
          <a:p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Appropriate Responses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Use social stories to teach appropriate behavior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PRACTICE… PRACTICE… PRACTICE!!!!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Stages of Behavior Intervention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A closer look at Behavior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707" y="3581400"/>
            <a:ext cx="779938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Prevention</a:t>
            </a:r>
          </a:p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Intervention</a:t>
            </a:r>
          </a:p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Postvention</a:t>
            </a:r>
            <a:endParaRPr lang="en-US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u="sng" dirty="0" smtClean="0"/>
              <a:t/>
            </a:r>
            <a:br>
              <a:rPr lang="en-US" sz="3600" u="sng" dirty="0" smtClean="0"/>
            </a:br>
            <a:r>
              <a:rPr lang="en-US" sz="3600" u="sng" dirty="0" smtClean="0"/>
              <a:t/>
            </a:r>
            <a:br>
              <a:rPr lang="en-US" sz="3600" u="sng" dirty="0" smtClean="0"/>
            </a:br>
            <a:r>
              <a:rPr lang="en-US" sz="3600" u="sng" dirty="0" smtClean="0"/>
              <a:t/>
            </a:r>
            <a:br>
              <a:rPr lang="en-US" sz="3600" u="sng" dirty="0" smtClean="0"/>
            </a:br>
            <a:r>
              <a:rPr lang="en-US" sz="3600" u="sng" dirty="0" smtClean="0"/>
              <a:t/>
            </a:r>
            <a:br>
              <a:rPr lang="en-US" sz="3600" u="sng" dirty="0" smtClean="0"/>
            </a:br>
            <a:r>
              <a:rPr lang="en-US" sz="3600" u="sng" dirty="0" smtClean="0"/>
              <a:t/>
            </a:r>
            <a:br>
              <a:rPr lang="en-US" sz="3600" u="sng" dirty="0" smtClean="0"/>
            </a:b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2000" u="sng" dirty="0" smtClean="0"/>
              <a:t/>
            </a:r>
            <a:br>
              <a:rPr lang="en-US" sz="2000" u="sng" dirty="0" smtClean="0"/>
            </a:br>
            <a:endParaRPr lang="en-US" sz="3600" u="sng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669925" y="2133600"/>
            <a:ext cx="7824787" cy="47244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Visual schedules…picture or written 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Remind students and parents and have a visual cue for change in schedule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Be aware of physical environmental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State clear expectations (state name and simple concrete language)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check for understanding (student should restate expectation not just yes or no)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Build “break time” into the schedule and teach  what to do during this time.  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Clarify work routines for every activity  (the 4 W’s) </a:t>
            </a:r>
          </a:p>
          <a:p>
            <a:pPr algn="ctr"/>
            <a:endParaRPr lang="en-US" b="1" dirty="0" smtClean="0">
              <a:solidFill>
                <a:srgbClr val="800000"/>
              </a:solidFill>
            </a:endParaRPr>
          </a:p>
          <a:p>
            <a:pPr algn="ctr">
              <a:buNone/>
            </a:pPr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 smtClean="0">
              <a:solidFill>
                <a:srgbClr val="800000"/>
              </a:solidFill>
            </a:endParaRPr>
          </a:p>
          <a:p>
            <a:pPr algn="ctr"/>
            <a:endParaRPr lang="en-US" sz="1600" b="1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13" y="533400"/>
            <a:ext cx="78358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800000"/>
                </a:solidFill>
              </a:rPr>
              <a:t>Prevention Strategies</a:t>
            </a:r>
            <a:r>
              <a:rPr lang="en-US" sz="2400" b="1" u="sng" dirty="0" smtClean="0">
                <a:solidFill>
                  <a:srgbClr val="800000"/>
                </a:solidFill>
              </a:rPr>
              <a:t/>
            </a:r>
            <a:br>
              <a:rPr lang="en-US" sz="2400" b="1" u="sng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Establish and Teach Routines</a:t>
            </a:r>
            <a:r>
              <a:rPr lang="en-US" sz="3200" b="1" dirty="0" smtClean="0">
                <a:solidFill>
                  <a:srgbClr val="800000"/>
                </a:solidFill>
              </a:rPr>
              <a:t/>
            </a:r>
            <a:br>
              <a:rPr lang="en-US" sz="3200" b="1" dirty="0" smtClean="0">
                <a:solidFill>
                  <a:srgbClr val="800000"/>
                </a:solidFill>
              </a:rPr>
            </a:b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914400"/>
            <a:ext cx="5741159" cy="838199"/>
          </a:xfrm>
        </p:spPr>
        <p:txBody>
          <a:bodyPr/>
          <a:lstStyle/>
          <a:p>
            <a:pPr algn="ctr"/>
            <a:r>
              <a:rPr lang="en-US" sz="3600" b="1" u="sng" dirty="0" smtClean="0">
                <a:solidFill>
                  <a:srgbClr val="800000"/>
                </a:solidFill>
              </a:rPr>
              <a:t>Prevention Strategies</a:t>
            </a:r>
            <a:r>
              <a:rPr lang="en-US" sz="2400" b="1" u="sng" dirty="0" smtClean="0">
                <a:solidFill>
                  <a:srgbClr val="800000"/>
                </a:solidFill>
              </a:rPr>
              <a:t/>
            </a:r>
            <a:br>
              <a:rPr lang="en-US" sz="2400" b="1" u="sng" dirty="0" smtClean="0">
                <a:solidFill>
                  <a:srgbClr val="800000"/>
                </a:solidFill>
              </a:rPr>
            </a:br>
            <a:r>
              <a:rPr lang="en-US" sz="2400" b="1" dirty="0" smtClean="0">
                <a:solidFill>
                  <a:srgbClr val="800000"/>
                </a:solidFill>
              </a:rPr>
              <a:t>Establish a support system for the student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2438400"/>
            <a:ext cx="5741159" cy="3886200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Power Cards/ Social stories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Keychain Rules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Meet sensory needs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Teach social skills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Motivators linked to subject obsessions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Be aware of physical environmental</a:t>
            </a:r>
          </a:p>
          <a:p>
            <a:pPr algn="ctr"/>
            <a:endParaRPr lang="en-US" sz="2000" b="1" dirty="0" smtClean="0">
              <a:solidFill>
                <a:srgbClr val="8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Know the background of the student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(review  behavior contract or BIP if applicable)</a:t>
            </a:r>
          </a:p>
          <a:p>
            <a:pPr algn="ctr"/>
            <a:r>
              <a:rPr lang="en-US" sz="2000" b="1" dirty="0" smtClean="0">
                <a:solidFill>
                  <a:srgbClr val="800000"/>
                </a:solidFill>
              </a:rPr>
              <a:t>**remember confidentiality**</a:t>
            </a:r>
          </a:p>
          <a:p>
            <a:pPr algn="ctr"/>
            <a:endParaRPr lang="en-US" sz="2000" b="1" dirty="0" smtClean="0">
              <a:solidFill>
                <a:srgbClr val="800000"/>
              </a:solidFill>
            </a:endParaRPr>
          </a:p>
          <a:p>
            <a:pPr algn="ctr"/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>
        <mp:flip dir="d"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Intervention Strategies</a:t>
            </a:r>
            <a:br>
              <a:rPr lang="en-US" sz="3600" b="1" dirty="0" smtClean="0">
                <a:solidFill>
                  <a:srgbClr val="800000"/>
                </a:solidFill>
              </a:rPr>
            </a:br>
            <a:r>
              <a:rPr lang="en-US" sz="2000" b="1" dirty="0" smtClean="0">
                <a:solidFill>
                  <a:srgbClr val="800000"/>
                </a:solidFill>
              </a:rPr>
              <a:t>What to do when the crisis occurs</a:t>
            </a:r>
            <a:endParaRPr lang="en-US" sz="2000" b="1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>
            <a:noAutofit/>
          </a:bodyPr>
          <a:lstStyle/>
          <a:p>
            <a:pPr lvl="0" algn="l"/>
            <a:r>
              <a:rPr lang="en-US" sz="2000" b="1" dirty="0" smtClean="0">
                <a:solidFill>
                  <a:srgbClr val="800000"/>
                </a:solidFill>
              </a:rPr>
              <a:t>Back off, avoid confrontation.  Don’t get into a power struggle.  </a:t>
            </a:r>
          </a:p>
          <a:p>
            <a:pPr lvl="0" algn="l"/>
            <a:r>
              <a:rPr lang="en-US" sz="2000" b="1" dirty="0" smtClean="0">
                <a:solidFill>
                  <a:srgbClr val="800000"/>
                </a:solidFill>
              </a:rPr>
              <a:t>Don’t take it personally. It’s not about you or anything he/she may say. In fact, LATER, may be the time to review behavior/social skills… NOT in the heat of the moment.</a:t>
            </a:r>
          </a:p>
          <a:p>
            <a:pPr lvl="0" algn="l"/>
            <a:r>
              <a:rPr lang="en-US" sz="2000" b="1" dirty="0" smtClean="0">
                <a:solidFill>
                  <a:srgbClr val="800000"/>
                </a:solidFill>
              </a:rPr>
              <a:t>Sometimes ignoring (not responding/agreeing) helps. Especially if they are perseverating about the incident.</a:t>
            </a:r>
          </a:p>
          <a:p>
            <a:pPr lvl="0" algn="l"/>
            <a:r>
              <a:rPr lang="en-US" sz="2000" b="1" dirty="0" smtClean="0">
                <a:solidFill>
                  <a:srgbClr val="800000"/>
                </a:solidFill>
              </a:rPr>
              <a:t>Signaling with a visual cue (stop sign or a be quiet sign) may help to de-personalize the incident.</a:t>
            </a:r>
          </a:p>
          <a:p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>
        <mp:cube dir="d"/>
      </mp:transition>
    </mc:Choice>
    <mc:Fallback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Intervention Strategies Cont.</a:t>
            </a:r>
            <a:r>
              <a:rPr lang="en-US" sz="2000" b="1" dirty="0" smtClean="0">
                <a:solidFill>
                  <a:srgbClr val="800000"/>
                </a:solidFill>
              </a:rPr>
              <a:t/>
            </a:r>
            <a:br>
              <a:rPr lang="en-US" sz="2000" b="1" dirty="0" smtClean="0">
                <a:solidFill>
                  <a:srgbClr val="800000"/>
                </a:solidFill>
              </a:rPr>
            </a:br>
            <a:r>
              <a:rPr lang="en-US" sz="2000" b="1" dirty="0" smtClean="0">
                <a:solidFill>
                  <a:srgbClr val="800000"/>
                </a:solidFill>
              </a:rPr>
              <a:t>What to do when the crisis occurs</a:t>
            </a:r>
            <a:endParaRPr lang="en-US" sz="2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8813" y="2057400"/>
            <a:ext cx="7824787" cy="4419600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rgbClr val="800000"/>
                </a:solidFill>
              </a:rPr>
              <a:t>Talk low, talk slow, and don’t say much (quote from John Wayne). In fact, </a:t>
            </a:r>
            <a:r>
              <a:rPr lang="en-US" b="1" i="1" dirty="0" smtClean="0">
                <a:solidFill>
                  <a:srgbClr val="800000"/>
                </a:solidFill>
              </a:rPr>
              <a:t>writing it down may be more effective than saying anything to him.</a:t>
            </a:r>
            <a:endParaRPr lang="en-US" b="1" dirty="0" smtClean="0">
              <a:solidFill>
                <a:srgbClr val="800000"/>
              </a:solidFill>
            </a:endParaRPr>
          </a:p>
          <a:p>
            <a:pPr lvl="0"/>
            <a:r>
              <a:rPr lang="en-US" b="1" dirty="0" smtClean="0">
                <a:solidFill>
                  <a:srgbClr val="800000"/>
                </a:solidFill>
              </a:rPr>
              <a:t>Just walk, but don’t talk-walk around the school, use muscle power.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Stay cool. Watch you own body language.</a:t>
            </a:r>
          </a:p>
          <a:p>
            <a:r>
              <a:rPr lang="en-US" b="1" i="1" dirty="0" smtClean="0">
                <a:solidFill>
                  <a:srgbClr val="800000"/>
                </a:solidFill>
              </a:rPr>
              <a:t>Important: Strategies used during intervention must be taught during the preventative stages.</a:t>
            </a:r>
            <a:endParaRPr lang="en-US" b="1" dirty="0" smtClean="0">
              <a:solidFill>
                <a:srgbClr val="800000"/>
              </a:solidFill>
            </a:endParaRPr>
          </a:p>
          <a:p>
            <a:pPr lvl="0"/>
            <a:r>
              <a:rPr lang="en-US" b="1" dirty="0" smtClean="0">
                <a:solidFill>
                  <a:srgbClr val="800000"/>
                </a:solidFill>
              </a:rPr>
              <a:t>Get the student moving. Send him on an errand</a:t>
            </a:r>
          </a:p>
          <a:p>
            <a:pPr lvl="0"/>
            <a:r>
              <a:rPr lang="en-US" b="1" dirty="0" smtClean="0">
                <a:solidFill>
                  <a:srgbClr val="800000"/>
                </a:solidFill>
              </a:rPr>
              <a:t>Follow through on consequences and be consistent.</a:t>
            </a:r>
          </a:p>
          <a:p>
            <a:endParaRPr lang="en-US" dirty="0"/>
          </a:p>
        </p:txBody>
      </p:sp>
    </p:spTree>
  </p:cSld>
  <p:clrMapOvr>
    <a:masterClrMapping/>
  </p:clrMapOvr>
  <mc:AlternateContent>
    <mc:Choice xmlns:mp="http://schemas.microsoft.com/office/mac/powerpoint/2008/main" Requires="mp">
      <mp:transition>
        <mp:flip dir="r"/>
      </mp:transition>
    </mc:Choice>
    <mc:Fallback>
      <p:transition>
        <p:newsflash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Postvention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63388" y="2040082"/>
            <a:ext cx="3657600" cy="757094"/>
          </a:xfrm>
        </p:spPr>
        <p:txBody>
          <a:bodyPr/>
          <a:lstStyle/>
          <a:p>
            <a:r>
              <a:rPr lang="en-US" dirty="0" smtClean="0"/>
              <a:t>Debriefing the student </a:t>
            </a:r>
            <a:r>
              <a:rPr lang="en-US" sz="2000" dirty="0" smtClean="0"/>
              <a:t>(visual, verbal &amp; supportive)</a:t>
            </a:r>
            <a:endParaRPr lang="en-US" sz="2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63388" y="3047999"/>
            <a:ext cx="3657600" cy="3078163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Make sure the student is ready to discuss   (compliance steps) 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What happened??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What should you have done??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What will you do next time??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1312719"/>
          </a:xfrm>
        </p:spPr>
        <p:txBody>
          <a:bodyPr/>
          <a:lstStyle/>
          <a:p>
            <a:r>
              <a:rPr lang="en-US" dirty="0" smtClean="0"/>
              <a:t>Action to prevent incident from occurring again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828032" y="3352800"/>
            <a:ext cx="3657600" cy="2773362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Review existing prevention techniques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If needed, develop new ways to teach alternative or appropriate behavior 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Model and Practice strategies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Things to remember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Keep your cool…adults need break time too!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Consistency…Consistency…Consistency!!!!</a:t>
            </a:r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Don’t take it personally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5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Have a plan</a:t>
            </a:r>
            <a:endParaRPr lang="en-US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WHO????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Students with Emotional Disturbance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3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800000"/>
                </a:solidFill>
              </a:rPr>
              <a:t>Any other student having difficulty in the school setting</a:t>
            </a:r>
            <a:endParaRPr lang="en-US" sz="3200" b="1" dirty="0">
              <a:solidFill>
                <a:srgbClr val="8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4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Students with Autism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5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Students with Attention Deficit Disorder</a:t>
            </a:r>
            <a:endParaRPr lang="en-US" sz="36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**Questions and Answers**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3657600"/>
            <a:ext cx="510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800000"/>
                </a:solidFill>
              </a:rPr>
              <a:t>Remember, we are always here to provide support !!!</a:t>
            </a:r>
          </a:p>
          <a:p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77862" y="685800"/>
            <a:ext cx="7824788" cy="1067748"/>
          </a:xfrm>
        </p:spPr>
        <p:txBody>
          <a:bodyPr/>
          <a:lstStyle/>
          <a:p>
            <a:pPr algn="l"/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400" b="1" dirty="0" smtClean="0">
                <a:solidFill>
                  <a:srgbClr val="800000"/>
                </a:solidFill>
              </a:rPr>
              <a:t>For a copy of this presentation or any materials shown…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There are lists at the front of the room for you to sign for copies of specific materials shown during today’s presentation.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If you would like a copy of the power point presentation, please sign the request list and the presentation will be emailed to you.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Autism:What is it???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057400"/>
            <a:ext cx="7824787" cy="4419600"/>
          </a:xfrm>
        </p:spPr>
        <p:txBody>
          <a:bodyPr wrap="none">
            <a:noAutofit/>
          </a:bodyPr>
          <a:lstStyle/>
          <a:p>
            <a:pPr lvl="0"/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A complex brain developmental disorder</a:t>
            </a:r>
          </a:p>
          <a:p>
            <a:pPr lvl="0"/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Appears during the first three years of life</a:t>
            </a:r>
          </a:p>
          <a:p>
            <a:pPr lvl="0"/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Affect the person the rest of his/her life</a:t>
            </a:r>
          </a:p>
          <a:p>
            <a:pPr lvl="0"/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No known single cause</a:t>
            </a:r>
          </a:p>
          <a:p>
            <a:pPr lvl="0"/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Defined as collection of behavioral symptoms that are </a:t>
            </a:r>
          </a:p>
          <a:p>
            <a:pPr lvl="0">
              <a:buNone/>
            </a:pPr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	characterized by impaired social interaction &amp;</a:t>
            </a:r>
          </a:p>
          <a:p>
            <a:pPr lvl="0">
              <a:buNone/>
            </a:pPr>
            <a:r>
              <a:rPr lang="en-US" sz="2400" b="1" dirty="0" smtClean="0">
                <a:solidFill>
                  <a:srgbClr val="800000"/>
                </a:solidFill>
                <a:latin typeface="Calisto MT"/>
                <a:cs typeface="Calisto MT"/>
              </a:rPr>
              <a:t>	communication, and restricted and repetitive behavior. </a:t>
            </a:r>
          </a:p>
          <a:p>
            <a:endParaRPr lang="en-US" sz="1600" dirty="0">
              <a:solidFill>
                <a:srgbClr val="800000"/>
              </a:solidFill>
              <a:latin typeface="Marker Felt"/>
              <a:cs typeface="Marker Fe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Autism:What is it???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493000" cy="3840163"/>
          </a:xfrm>
        </p:spPr>
        <p:txBody>
          <a:bodyPr/>
          <a:lstStyle/>
          <a:p>
            <a:pPr lvl="0" algn="ctr"/>
            <a:r>
              <a:rPr lang="en-US" sz="2400" b="1" dirty="0" smtClean="0">
                <a:solidFill>
                  <a:srgbClr val="800000"/>
                </a:solidFill>
                <a:cs typeface="Calisto MT"/>
              </a:rPr>
              <a:t>A spectrum disorder: Pervasive Developmental Disorder (aka Autism Spectrum Disorders</a:t>
            </a:r>
          </a:p>
          <a:p>
            <a:pPr lvl="1" algn="ctr">
              <a:buNone/>
            </a:pPr>
            <a:r>
              <a:rPr lang="en-US" sz="2800" b="1" dirty="0" smtClean="0">
                <a:solidFill>
                  <a:srgbClr val="800000"/>
                </a:solidFill>
                <a:cs typeface="Calisto MT"/>
              </a:rPr>
              <a:t>Autism</a:t>
            </a:r>
          </a:p>
          <a:p>
            <a:pPr lvl="1" algn="ctr">
              <a:buNone/>
            </a:pPr>
            <a:r>
              <a:rPr lang="en-US" sz="2800" b="1" dirty="0" smtClean="0">
                <a:solidFill>
                  <a:srgbClr val="800000"/>
                </a:solidFill>
                <a:cs typeface="Calisto MT"/>
              </a:rPr>
              <a:t>Asperger’s</a:t>
            </a:r>
          </a:p>
          <a:p>
            <a:pPr lvl="1" algn="ctr">
              <a:buNone/>
            </a:pPr>
            <a:r>
              <a:rPr lang="en-US" sz="2800" b="1" dirty="0" smtClean="0">
                <a:solidFill>
                  <a:srgbClr val="800000"/>
                </a:solidFill>
                <a:cs typeface="Calisto MT"/>
              </a:rPr>
              <a:t>PDD-NOS</a:t>
            </a:r>
          </a:p>
          <a:p>
            <a:pPr lvl="1" algn="ctr">
              <a:buNone/>
            </a:pPr>
            <a:r>
              <a:rPr lang="en-US" sz="2800" b="1" dirty="0" smtClean="0">
                <a:solidFill>
                  <a:srgbClr val="800000"/>
                </a:solidFill>
                <a:cs typeface="Calisto MT"/>
              </a:rPr>
              <a:t>Childhood Disintegrative Disorder</a:t>
            </a:r>
          </a:p>
          <a:p>
            <a:pPr lvl="1" algn="ctr">
              <a:buNone/>
            </a:pPr>
            <a:r>
              <a:rPr lang="en-US" sz="2800" b="1" dirty="0" smtClean="0">
                <a:solidFill>
                  <a:srgbClr val="800000"/>
                </a:solidFill>
                <a:cs typeface="Calisto MT"/>
              </a:rPr>
              <a:t>Rett’s Disorder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solidFill>
                  <a:srgbClr val="800000"/>
                </a:solidFill>
              </a:rPr>
              <a:t>Facts and Statistics from the Centers for </a:t>
            </a:r>
            <a:br>
              <a:rPr lang="en-US" sz="3200" dirty="0" smtClean="0">
                <a:solidFill>
                  <a:srgbClr val="800000"/>
                </a:solidFill>
              </a:rPr>
            </a:br>
            <a:r>
              <a:rPr lang="en-US" sz="3200" dirty="0" smtClean="0">
                <a:solidFill>
                  <a:srgbClr val="800000"/>
                </a:solidFill>
              </a:rPr>
              <a:t>Disease Control and Prevention (2007):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493000" cy="3840163"/>
          </a:xfrm>
        </p:spPr>
        <p:txBody>
          <a:bodyPr>
            <a:normAutofit/>
          </a:bodyPr>
          <a:lstStyle/>
          <a:p>
            <a:pPr lvl="1"/>
            <a:r>
              <a:rPr lang="en-US" b="1" dirty="0" smtClean="0">
                <a:solidFill>
                  <a:srgbClr val="800000"/>
                </a:solidFill>
              </a:rPr>
              <a:t>1 in 150 births, almost 1 in 94 boys (4 times more prevalent in boys than in girls)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1 in 1.5 million Americans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Fastest-growing developmental disability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10-17% annual growth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Estimated $3.5 million to $5 million lifetime cost for care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$90 billion annual cost to the US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90% of costs are in adult services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Cost of lifelong care can be reduced by 2/3 with early diagnosis and intervention</a:t>
            </a:r>
          </a:p>
          <a:p>
            <a:pPr lvl="1"/>
            <a:r>
              <a:rPr lang="en-US" b="1" dirty="0" smtClean="0">
                <a:solidFill>
                  <a:srgbClr val="800000"/>
                </a:solidFill>
              </a:rPr>
              <a:t>In 10 years, the annual cost will be $200-400 billion</a:t>
            </a:r>
          </a:p>
          <a:p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98041" y="762000"/>
            <a:ext cx="5396671" cy="5486400"/>
          </a:xfrm>
        </p:spPr>
        <p:txBody>
          <a:bodyPr/>
          <a:lstStyle/>
          <a:p>
            <a:pPr algn="ctr"/>
            <a:r>
              <a:rPr lang="en-US" sz="3600" b="1" u="sng" dirty="0" smtClean="0"/>
              <a:t>Autism Spectrum Characteristics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2000" b="1" dirty="0" smtClean="0"/>
              <a:t> Impaired relatedness </a:t>
            </a:r>
            <a:br>
              <a:rPr lang="en-US" sz="2000" b="1" dirty="0" smtClean="0"/>
            </a:br>
            <a:r>
              <a:rPr lang="en-US" sz="2000" b="1" dirty="0" smtClean="0"/>
              <a:t>Impaired communication </a:t>
            </a:r>
            <a:br>
              <a:rPr lang="en-US" sz="2000" b="1" dirty="0" smtClean="0"/>
            </a:br>
            <a:r>
              <a:rPr lang="en-US" sz="2000" b="1" dirty="0" smtClean="0"/>
              <a:t>Insistence on sameness or resistance to change</a:t>
            </a:r>
            <a:br>
              <a:rPr lang="en-US" sz="2000" b="1" dirty="0" smtClean="0"/>
            </a:br>
            <a:r>
              <a:rPr lang="en-US" sz="2000" b="1" dirty="0" smtClean="0"/>
              <a:t>Ritualistic behaviors </a:t>
            </a:r>
            <a:br>
              <a:rPr lang="en-US" sz="2000" b="1" dirty="0" smtClean="0"/>
            </a:br>
            <a:r>
              <a:rPr lang="en-US" sz="2000" b="1" dirty="0" smtClean="0"/>
              <a:t>Sensory abnormalities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</a:t>
            </a:r>
            <a:r>
              <a:rPr lang="en-US" dirty="0" smtClean="0">
                <a:solidFill>
                  <a:srgbClr val="800000"/>
                </a:solidFill>
              </a:rPr>
              <a:t>Functions of Behavior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800000"/>
                </a:solidFill>
              </a:rPr>
              <a:t>Attention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Power / Control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Justice / Revenge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Escape / Avoidance</a:t>
            </a:r>
          </a:p>
          <a:p>
            <a:r>
              <a:rPr lang="en-US" sz="2800" b="1" dirty="0" smtClean="0">
                <a:solidFill>
                  <a:srgbClr val="800000"/>
                </a:solidFill>
              </a:rPr>
              <a:t>Expression of Self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Attention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58813" y="1779293"/>
            <a:ext cx="3657600" cy="1312717"/>
          </a:xfrm>
        </p:spPr>
        <p:txBody>
          <a:bodyPr/>
          <a:lstStyle/>
          <a:p>
            <a:r>
              <a:rPr lang="en-US" dirty="0" smtClean="0"/>
              <a:t>What does this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81000" y="3352799"/>
            <a:ext cx="3939988" cy="2773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800000"/>
                </a:solidFill>
              </a:rPr>
              <a:t>Student is seeking attention.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800000"/>
                </a:solidFill>
              </a:rPr>
              <a:t>Could be positive or negative attention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800000"/>
                </a:solidFill>
              </a:rPr>
              <a:t>Attention from ANYONE will reinforce this behavior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Appropriate Responses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3352799"/>
            <a:ext cx="3657600" cy="27733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Ignore the behavior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Redirect and walk away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Avoid verbal interaction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Train other students and staff to ignore the behavior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Power and Control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this look like?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Student is attempting to feel a sense of power by controlling their own actions. 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Student refuses to get in line when you ask, but will wait until they are “good and ready”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Student appears to have his/her own agenda that they do not want to share with the rest of us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Appropriate Response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4"/>
            <a:ext cx="3657600" cy="3603625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Offer choices so that the student feels in control.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Do not change the expectation once stated.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Realize that you can not make a student do something they don’t want to do.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Avoid power struggles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635</TotalTime>
  <Words>1143</Words>
  <Application>Microsoft Macintosh PowerPoint</Application>
  <PresentationFormat>On-screen Show (4:3)</PresentationFormat>
  <Paragraphs>146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Codex</vt:lpstr>
      <vt:lpstr>Succeeding with Difficult Students</vt:lpstr>
      <vt:lpstr>WHO????</vt:lpstr>
      <vt:lpstr>Autism:What is it???</vt:lpstr>
      <vt:lpstr>Autism:What is it???</vt:lpstr>
      <vt:lpstr> Facts and Statistics from the Centers for  Disease Control and Prevention (2007):</vt:lpstr>
      <vt:lpstr>Autism Spectrum Characteristics  Impaired relatedness  Impaired communication  Insistence on sameness or resistance to change Ritualistic behaviors  Sensory abnormalities </vt:lpstr>
      <vt:lpstr>  Functions of Behavior</vt:lpstr>
      <vt:lpstr>Attention</vt:lpstr>
      <vt:lpstr>Power and Control</vt:lpstr>
      <vt:lpstr>Justice / Revenge</vt:lpstr>
      <vt:lpstr>Escape / Avoidance</vt:lpstr>
      <vt:lpstr>Expression of self</vt:lpstr>
      <vt:lpstr>Stages of Behavior Intervention </vt:lpstr>
      <vt:lpstr>         </vt:lpstr>
      <vt:lpstr>Prevention Strategies Establish a support system for the student</vt:lpstr>
      <vt:lpstr>Intervention Strategies What to do when the crisis occurs</vt:lpstr>
      <vt:lpstr>Intervention Strategies Cont. What to do when the crisis occurs</vt:lpstr>
      <vt:lpstr>Postvention</vt:lpstr>
      <vt:lpstr>Things to remember</vt:lpstr>
      <vt:lpstr>**Questions and Answers**</vt:lpstr>
      <vt:lpstr>  For a copy of this presentation or any materials shown… </vt:lpstr>
    </vt:vector>
  </TitlesOfParts>
  <Company>Killeen Independent School District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Succeeding with Difficult Students</dc:title>
  <dc:creator>Byse, Jennifer</dc:creator>
  <cp:lastModifiedBy>Byse, Jennifer</cp:lastModifiedBy>
  <cp:revision>5</cp:revision>
  <cp:lastPrinted>2009-01-16T21:31:42Z</cp:lastPrinted>
  <dcterms:created xsi:type="dcterms:W3CDTF">2009-01-20T02:18:07Z</dcterms:created>
  <dcterms:modified xsi:type="dcterms:W3CDTF">2009-01-20T03:17:59Z</dcterms:modified>
</cp:coreProperties>
</file>